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93" r:id="rId6"/>
    <p:sldId id="260" r:id="rId7"/>
    <p:sldId id="281" r:id="rId8"/>
    <p:sldId id="297" r:id="rId9"/>
    <p:sldId id="295" r:id="rId10"/>
    <p:sldId id="296" r:id="rId11"/>
    <p:sldId id="282" r:id="rId12"/>
    <p:sldId id="294" r:id="rId13"/>
    <p:sldId id="28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6B4E89-2040-49A0-81B2-C74581373B8B}">
  <a:tblStyle styleId="{B66B4E89-2040-49A0-81B2-C74581373B8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4F6FE6-0FD0-4D3C-A38B-5DBACFA2B4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1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174d83190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5174d83190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5174d83190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2b9018f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612b9018f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612b9018f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27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2b9018f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612b9018f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612b9018f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7360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1d7a3e78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251d7a3e78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51d7a3e78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174d83190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5174d83190_2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5174d83190_2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74d8319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25174d8319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5174d83190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2b9018f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612b9018f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612b9018f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72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2b9018f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612b9018f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612b9018f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2b9018f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612b9018f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612b9018f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649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2b9018f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612b9018f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612b9018f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275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2b9018f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612b9018f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612b9018f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07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2b9018f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612b9018f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612b9018f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95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marinedynamics.org/" TargetMode="Externa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0" y="4486982"/>
            <a:ext cx="9144000" cy="713100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ctrTitle"/>
          </p:nvPr>
        </p:nvSpPr>
        <p:spPr>
          <a:xfrm>
            <a:off x="1209025" y="3110712"/>
            <a:ext cx="6858000" cy="174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PROJECT- 2 (23ECSW304)</a:t>
            </a:r>
            <a:b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– 2 Review</a:t>
            </a:r>
            <a:b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Guidance of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Savita </a:t>
            </a: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Bagewadi</a:t>
            </a:r>
            <a:b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2077212" y="2194559"/>
            <a:ext cx="4989576" cy="591311"/>
          </a:xfrm>
          <a:prstGeom prst="rect">
            <a:avLst/>
          </a:prstGeom>
          <a:noFill/>
          <a:ln>
            <a:noFill/>
          </a:ln>
          <a:effectLst>
            <a:outerShdw algn="bl" rotWithShape="0">
              <a:srgbClr val="000000">
                <a:alpha val="4700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Calibri"/>
              <a:buNone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UNDER WATER IMAGE RESTORATION</a:t>
            </a: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25" y="591000"/>
            <a:ext cx="7361761" cy="81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0" y="4410782"/>
            <a:ext cx="9144000" cy="713100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0AFA8-7ED4-A21E-B5FF-AA19C703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0" y="215281"/>
            <a:ext cx="8861503" cy="3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8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0" y="4410782"/>
            <a:ext cx="9144000" cy="713100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72012-A0A4-7BCC-1DC7-D7010FEA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43" y="244343"/>
            <a:ext cx="7679473" cy="40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1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/>
          <p:nvPr/>
        </p:nvSpPr>
        <p:spPr>
          <a:xfrm>
            <a:off x="0" y="4410782"/>
            <a:ext cx="9144000" cy="713100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9"/>
          <p:cNvSpPr txBox="1">
            <a:spLocks noGrp="1"/>
          </p:cNvSpPr>
          <p:nvPr>
            <p:ph type="title"/>
          </p:nvPr>
        </p:nvSpPr>
        <p:spPr>
          <a:xfrm>
            <a:off x="628650" y="20023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/>
              <a:t>Thank you !</a:t>
            </a:r>
            <a:endParaRPr b="1"/>
          </a:p>
        </p:txBody>
      </p:sp>
      <p:sp>
        <p:nvSpPr>
          <p:cNvPr id="375" name="Google Shape;375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875" y="112550"/>
            <a:ext cx="4276902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4410782"/>
            <a:ext cx="9144000" cy="712961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2813755" y="795950"/>
            <a:ext cx="3516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 OF THE TEAM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3" name="Google Shape;143;p26"/>
          <p:cNvGraphicFramePr/>
          <p:nvPr>
            <p:extLst>
              <p:ext uri="{D42A27DB-BD31-4B8C-83A1-F6EECF244321}">
                <p14:modId xmlns:p14="http://schemas.microsoft.com/office/powerpoint/2010/main" val="20669930"/>
              </p:ext>
            </p:extLst>
          </p:nvPr>
        </p:nvGraphicFramePr>
        <p:xfrm>
          <a:off x="1652182" y="1454299"/>
          <a:ext cx="6095975" cy="2331840"/>
        </p:xfrm>
        <a:graphic>
          <a:graphicData uri="http://schemas.openxmlformats.org/drawingml/2006/table">
            <a:tbl>
              <a:tblPr firstRow="1" bandRow="1">
                <a:noFill/>
                <a:tableStyleId>{B66B4E89-2040-49A0-81B2-C74581373B8B}</a:tableStyleId>
              </a:tblPr>
              <a:tblGrid>
                <a:gridCol w="77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4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No.</a:t>
                      </a:r>
                      <a:endParaRPr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MPB2-15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Div:</a:t>
                      </a:r>
                      <a:endParaRPr sz="1800" b="1" u="none" strike="noStrike" cap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sz="1800" b="1" u="none" strike="noStrike" cap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0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 </a:t>
                      </a:r>
                      <a:endParaRPr sz="18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sz="18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SRN</a:t>
                      </a:r>
                      <a:r>
                        <a:rPr lang="en" sz="18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sz="18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8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PRATHAM SHINDE</a:t>
                      </a:r>
                      <a:endParaRPr sz="18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02FE22BCS411</a:t>
                      </a:r>
                      <a:endParaRPr sz="18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18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ABHISHEK AJATDESAI</a:t>
                      </a:r>
                      <a:endParaRPr sz="18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02FE22BCS402</a:t>
                      </a:r>
                      <a:endParaRPr lang="en-IN" sz="18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sz="18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 KANGRALKAR</a:t>
                      </a:r>
                      <a:endParaRPr sz="18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02FE22BCS410</a:t>
                      </a:r>
                      <a:endParaRPr sz="18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" y="62700"/>
            <a:ext cx="4276902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0" y="4410782"/>
            <a:ext cx="9144000" cy="712961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50" y="102575"/>
            <a:ext cx="4276902" cy="475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27"/>
          <p:cNvGraphicFramePr/>
          <p:nvPr>
            <p:extLst>
              <p:ext uri="{D42A27DB-BD31-4B8C-83A1-F6EECF244321}">
                <p14:modId xmlns:p14="http://schemas.microsoft.com/office/powerpoint/2010/main" val="2341631515"/>
              </p:ext>
            </p:extLst>
          </p:nvPr>
        </p:nvGraphicFramePr>
        <p:xfrm>
          <a:off x="296250" y="803576"/>
          <a:ext cx="8551500" cy="1729986"/>
        </p:xfrm>
        <a:graphic>
          <a:graphicData uri="http://schemas.openxmlformats.org/drawingml/2006/table">
            <a:tbl>
              <a:tblPr>
                <a:noFill/>
                <a:tableStyleId>{734F6FE6-0FD0-4D3C-A38B-5DBACFA2B4B4}</a:tableStyleId>
              </a:tblPr>
              <a:tblGrid>
                <a:gridCol w="855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  <a:sym typeface="Calibri"/>
                        </a:rPr>
                        <a:t>Problem Statement:</a:t>
                      </a:r>
                      <a:endParaRPr sz="21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rgbClr val="B5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76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Underwater images often suffer from blurriness and color degradation (bluish-green) as depth increases. Underwater image restoration aims to produce clear and natural-looking images that accurately reflect the true underwater scene.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0" y="4410782"/>
            <a:ext cx="9144000" cy="713100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50" y="102575"/>
            <a:ext cx="4276902" cy="4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460850" y="749200"/>
            <a:ext cx="364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Objectives:</a:t>
            </a:r>
            <a:endParaRPr sz="29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460850" y="1377100"/>
            <a:ext cx="79308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 Visibility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Reduce haze and scattering effects that obscure details, leading to a clearer and more visually interpretable image.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US" sz="16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Color Fidelity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Correct the dominant blue/green color cast caused by light scattering and restore a more accurate and balanced color representation of the underwater environment.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2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50" y="102575"/>
            <a:ext cx="4276902" cy="4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460850" y="1377100"/>
            <a:ext cx="79308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Looking into the Underwater World - How Colour is Perceived Beneath the  Waves - Marine Dynamics Academy">
            <a:extLst>
              <a:ext uri="{FF2B5EF4-FFF2-40B4-BE49-F238E27FC236}">
                <a16:creationId xmlns:a16="http://schemas.microsoft.com/office/drawing/2014/main" id="{5103AFAE-98F5-DE68-93FE-76CC75A3F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6" y="704850"/>
            <a:ext cx="760905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3C2438-FACE-F0B0-68B9-3FB551203265}"/>
              </a:ext>
            </a:extLst>
          </p:cNvPr>
          <p:cNvSpPr txBox="1"/>
          <p:nvPr/>
        </p:nvSpPr>
        <p:spPr>
          <a:xfrm>
            <a:off x="713678" y="4504103"/>
            <a:ext cx="466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(Credit: Marine Dynamics </a:t>
            </a:r>
            <a:r>
              <a:rPr lang="en-IN" sz="10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https://marinedynamics.org/</a:t>
            </a:r>
            <a:r>
              <a:rPr lang="en-IN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IN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E13D8-94D6-E456-C80B-9BF74BD879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19" t="7315" b="62276"/>
          <a:stretch/>
        </p:blipFill>
        <p:spPr>
          <a:xfrm>
            <a:off x="5153974" y="3127071"/>
            <a:ext cx="2912075" cy="1212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0" y="4410782"/>
            <a:ext cx="9144000" cy="713100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50" y="102575"/>
            <a:ext cx="4276902" cy="4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354832" y="502109"/>
            <a:ext cx="364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Parameters:</a:t>
            </a:r>
            <a:endParaRPr sz="29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54831" y="1139365"/>
            <a:ext cx="8603315" cy="318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/>
              <a:t>PSNR (Peak Signal-to-Noise Ratio):</a:t>
            </a:r>
            <a:r>
              <a:rPr lang="en-US" sz="1200" dirty="0"/>
              <a:t>Measures the peak error between the restored image and the ground truth image.</a:t>
            </a:r>
          </a:p>
          <a:p>
            <a:endParaRPr lang="en-US" sz="1200" dirty="0"/>
          </a:p>
          <a:p>
            <a:r>
              <a:rPr lang="en-US" sz="1200" b="1" dirty="0"/>
              <a:t>SSIM (Structural Similarity Index Measure):</a:t>
            </a:r>
            <a:r>
              <a:rPr lang="en-US" sz="1200" dirty="0"/>
              <a:t>Assesses the structural similarity between the restored image and the ground 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</a:p>
          <a:p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0.0005</a:t>
            </a:r>
          </a:p>
          <a:p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Size: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256x256</a:t>
            </a:r>
          </a:p>
          <a:p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Dividing by 255.0 to scale pixel values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10233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0" y="4410782"/>
            <a:ext cx="9144000" cy="713100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50" y="102575"/>
            <a:ext cx="4276902" cy="4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354832" y="502109"/>
            <a:ext cx="364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Implementation:</a:t>
            </a:r>
            <a:endParaRPr sz="29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54831" y="1139365"/>
            <a:ext cx="8603315" cy="318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3.x, jupyter notebook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Libraries: </a:t>
            </a:r>
            <a:r>
              <a:rPr lang="en-US" sz="11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PyTorch</a:t>
            </a:r>
            <a:r>
              <a:rPr lang="en-US" sz="11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OpenCV (cv2), </a:t>
            </a:r>
            <a:r>
              <a:rPr lang="en-US" sz="11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pytorch_ssim</a:t>
            </a:r>
            <a:r>
              <a:rPr lang="en-US" sz="11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Data Preparation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Loading: Read images from the dataset using OpenCV.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Preprocessing: Resize and normalize images, convert color spaces if necessary.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Model Architecture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Network: U-shape Transformer architecture for restoring images.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Network: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 for distinguishing real and fake images.</a:t>
            </a:r>
          </a:p>
        </p:txBody>
      </p:sp>
    </p:spTree>
    <p:extLst>
      <p:ext uri="{BB962C8B-B14F-4D97-AF65-F5344CB8AC3E}">
        <p14:creationId xmlns:p14="http://schemas.microsoft.com/office/powerpoint/2010/main" val="377023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0" y="4410782"/>
            <a:ext cx="9144000" cy="713100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50" y="102575"/>
            <a:ext cx="4276902" cy="4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354832" y="502109"/>
            <a:ext cx="364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Implementation:</a:t>
            </a:r>
            <a:endParaRPr sz="29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54831" y="1139365"/>
            <a:ext cx="8603315" cy="318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Training Process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Functions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Loss (GAN Loss): Encourages generator to produce realistic images.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Pixel-wise Loss: Minimizes pixel differences between restored and ground-truth images.</a:t>
            </a:r>
          </a:p>
          <a:p>
            <a:pPr marL="1079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 Loss: Maximizes structural similarity.</a:t>
            </a:r>
          </a:p>
        </p:txBody>
      </p:sp>
    </p:spTree>
    <p:extLst>
      <p:ext uri="{BB962C8B-B14F-4D97-AF65-F5344CB8AC3E}">
        <p14:creationId xmlns:p14="http://schemas.microsoft.com/office/powerpoint/2010/main" val="110992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0" y="4410782"/>
            <a:ext cx="9144000" cy="713100"/>
          </a:xfrm>
          <a:prstGeom prst="rect">
            <a:avLst/>
          </a:prstGeom>
          <a:solidFill>
            <a:srgbClr val="B51B1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KLE Technological University’s Dr. M. S. Sheshgiri College of Engineering and Technology, Belagavi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50" y="102575"/>
            <a:ext cx="4276902" cy="4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354832" y="502109"/>
            <a:ext cx="364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Sequence Diagram</a:t>
            </a:r>
            <a:endParaRPr sz="29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A6430-CA44-194E-91F1-F842B2A1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0" y="1120160"/>
            <a:ext cx="8281640" cy="32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194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638</Words>
  <Application>Microsoft Office PowerPoint</Application>
  <PresentationFormat>On-screen Show (16:9)</PresentationFormat>
  <Paragraphs>105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Symbol</vt:lpstr>
      <vt:lpstr>Times New Roman</vt:lpstr>
      <vt:lpstr>Simple Light</vt:lpstr>
      <vt:lpstr>Office Theme</vt:lpstr>
      <vt:lpstr>MINOR PROJECT- 2 (23ECSW304) Phase – 2 Review Under Guidance of Prof. Savita Bagewadi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15ECSW301 MINI PROJECT Phase - I Review</dc:title>
  <dc:creator>ASUS</dc:creator>
  <cp:lastModifiedBy>Pratham Shinde</cp:lastModifiedBy>
  <cp:revision>29</cp:revision>
  <dcterms:modified xsi:type="dcterms:W3CDTF">2024-09-11T15:38:42Z</dcterms:modified>
</cp:coreProperties>
</file>